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7" r:id="rId4"/>
    <p:sldId id="270" r:id="rId5"/>
    <p:sldId id="257" r:id="rId6"/>
    <p:sldId id="259" r:id="rId7"/>
    <p:sldId id="260" r:id="rId8"/>
    <p:sldId id="261" r:id="rId9"/>
    <p:sldId id="262" r:id="rId10"/>
    <p:sldId id="271" r:id="rId11"/>
    <p:sldId id="269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6EA1-DCFF-5820-F1B7-9FC78C814549}" v="144" dt="2023-12-04T19:14:28.083"/>
    <p1510:client id="{06F2F5B1-399A-C213-A555-EAF472189ABF}" v="279" dt="2023-12-05T18:05:14.547"/>
    <p1510:client id="{12D83D11-85AB-DF78-0C13-29EDDA99812C}" v="174" dt="2023-12-04T21:26:48.905"/>
    <p1510:client id="{270F625B-7C97-F068-1540-A9852199AFCF}" v="28" dt="2023-12-05T15:40:01.036"/>
    <p1510:client id="{30F983FC-8A21-0635-ADB6-9BA2100DA73C}" v="106" dt="2023-12-05T13:30:46.171"/>
    <p1510:client id="{867FAE42-18BA-B35C-93E3-03D20CF1CBB0}" v="108" dt="2023-11-30T20:29:55.352"/>
    <p1510:client id="{D99C7A8E-A4CF-4D54-6CDC-D978AE3C1E34}" v="437" dt="2023-12-04T21:00:16.541"/>
    <p1510:client id="{EE744F44-61EE-4AF0-96CA-23BD23769BA8}" v="405" dt="2023-12-04T19:32:1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trunk with many cracks&#10;&#10;Description automatically generated">
            <a:extLst>
              <a:ext uri="{FF2B5EF4-FFF2-40B4-BE49-F238E27FC236}">
                <a16:creationId xmlns:a16="http://schemas.microsoft.com/office/drawing/2014/main" id="{F0EA05BB-11B8-E627-77F3-AB61C1386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>
                <a:ea typeface="Calibri Light"/>
                <a:cs typeface="Calibri Light"/>
              </a:rPr>
              <a:t>Phytohormone treatment of American beech across 3 sites in relation to </a:t>
            </a:r>
            <a:r>
              <a:rPr lang="en-US" sz="3000" i="1">
                <a:ea typeface="Calibri Light"/>
                <a:cs typeface="Calibri Light"/>
              </a:rPr>
              <a:t>Neonectria </a:t>
            </a:r>
            <a:r>
              <a:rPr lang="en-US" sz="3000">
                <a:ea typeface="Calibri Light"/>
                <a:cs typeface="Calibri Light"/>
              </a:rPr>
              <a:t>growth over dormant and growing season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ea typeface="Calibri"/>
                <a:cs typeface="Calibri"/>
              </a:rPr>
              <a:t>Erin Reilly, Patrick Lemis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TotalLi</a:t>
            </a:r>
            <a:r>
              <a:rPr lang="en-US" sz="2600" kern="1200">
                <a:solidFill>
                  <a:srgbClr val="FFFFFF"/>
                </a:solidFill>
                <a:latin typeface="Calibri"/>
                <a:cs typeface="Calibri"/>
              </a:rPr>
              <a:t>, Treatment,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kern="1200" err="1">
                <a:solidFill>
                  <a:srgbClr val="FFFFFF"/>
                </a:solidFill>
                <a:latin typeface="Calibri"/>
                <a:cs typeface="Calibri"/>
              </a:rPr>
              <a:t>Harvest.Time</a:t>
            </a:r>
            <a:endParaRPr lang="en-US" sz="2600" kern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31EA1-41F0-F75B-9AF6-AFBC8B63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11" y="664190"/>
            <a:ext cx="7067877" cy="4240726"/>
          </a:xfrm>
          <a:prstGeom prst="rect">
            <a:avLst/>
          </a:prstGeom>
        </p:spPr>
      </p:pic>
      <p:pic>
        <p:nvPicPr>
          <p:cNvPr id="11" name="Content Placeholder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5E8471-6666-F1B4-EFA7-D7322E18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25" y="4969206"/>
            <a:ext cx="6615010" cy="9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with trees and leaves&#10;&#10;Description automatically generated">
            <a:extLst>
              <a:ext uri="{FF2B5EF4-FFF2-40B4-BE49-F238E27FC236}">
                <a16:creationId xmlns:a16="http://schemas.microsoft.com/office/drawing/2014/main" id="{D0EEFBD7-9710-57EA-0999-A472BB3E3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A8B4B-F73E-79D9-B0A0-FEABB3A6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cs typeface="Calibri Light"/>
              </a:rPr>
              <a:t>Conclusion: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61D-E143-8F0F-D04D-6FF3FDEE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1175926" cy="3281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Site has a significant effect on 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Neonectria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lesion size (p value = 0.00344 &amp; 0.032)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Genetic differences in different American beech populations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Potential environmental factors separation Alton and Strafford County sites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Inoculation has highly significant effect on 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Neonectria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lesion size (p value =  2.01e-07 &amp; 2.47e-8)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This may reflect different response to the two different species of </a:t>
            </a:r>
            <a:r>
              <a:rPr lang="en-US" sz="1600" i="1" dirty="0" err="1">
                <a:solidFill>
                  <a:schemeClr val="bg1"/>
                </a:solidFill>
                <a:cs typeface="Calibri"/>
              </a:rPr>
              <a:t>Neonectria</a:t>
            </a:r>
            <a:endParaRPr lang="en-US" sz="1600" i="1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i="1" dirty="0">
                <a:solidFill>
                  <a:schemeClr val="bg1"/>
                </a:solidFill>
                <a:cs typeface="Calibri"/>
              </a:rPr>
              <a:t>N. </a:t>
            </a:r>
            <a:r>
              <a:rPr lang="en-US" sz="1600" i="1" dirty="0" err="1">
                <a:solidFill>
                  <a:schemeClr val="bg1"/>
                </a:solidFill>
                <a:cs typeface="Calibri"/>
              </a:rPr>
              <a:t>faginata</a:t>
            </a:r>
            <a:r>
              <a:rPr lang="en-US" sz="1600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(M) is a specialist only found on Am. Beech, </a:t>
            </a:r>
            <a:r>
              <a:rPr lang="en-US" sz="1600" i="1" dirty="0">
                <a:solidFill>
                  <a:schemeClr val="bg1"/>
                </a:solidFill>
                <a:cs typeface="Calibri"/>
              </a:rPr>
              <a:t>N. </a:t>
            </a:r>
            <a:r>
              <a:rPr lang="en-US" sz="1600" i="1" dirty="0" err="1">
                <a:solidFill>
                  <a:schemeClr val="bg1"/>
                </a:solidFill>
                <a:cs typeface="Calibri"/>
              </a:rPr>
              <a:t>ditissima</a:t>
            </a:r>
            <a:r>
              <a:rPr lang="en-US" sz="1600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(D) is a generalist with many hardwood hosts</a:t>
            </a:r>
            <a:endParaRPr lang="en-US" sz="1600" i="1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Harvest Time's significance (p value = 0.0093) in regard to early inoculation indicates that lesions continue to grow following dormancy break, as expected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 Treatment did not have a significant effect on 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Neonectria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lesion size overall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Investigation of each site independently not yet conducted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79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trees with green leaves&#10;&#10;Description automatically generated">
            <a:extLst>
              <a:ext uri="{FF2B5EF4-FFF2-40B4-BE49-F238E27FC236}">
                <a16:creationId xmlns:a16="http://schemas.microsoft.com/office/drawing/2014/main" id="{730E02B6-5DF1-C5DD-282D-5D95A6AC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78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F8115-55FE-E27D-29FD-ED8D8AE4D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Questions?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EB614-5C5E-4AEC-57B0-A9EEA42D5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1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BFF97-F171-AEA3-B3EC-13B175BB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Intro</a:t>
            </a: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10CE760-BD0B-89C1-29CA-8F93C4592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Beech bark disease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i="1" err="1">
                <a:cs typeface="Calibri"/>
              </a:rPr>
              <a:t>Neonectria</a:t>
            </a:r>
            <a:r>
              <a:rPr lang="en-US" sz="1800" i="1">
                <a:cs typeface="Calibri"/>
              </a:rPr>
              <a:t> </a:t>
            </a:r>
            <a:r>
              <a:rPr lang="en-US" sz="1800" i="1" err="1">
                <a:cs typeface="Calibri"/>
              </a:rPr>
              <a:t>faginata</a:t>
            </a:r>
            <a:endParaRPr lang="en-US" sz="1800" i="1"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i="1" err="1">
                <a:cs typeface="Calibri"/>
              </a:rPr>
              <a:t>Neonectria</a:t>
            </a:r>
            <a:r>
              <a:rPr lang="en-US" sz="1800" i="1">
                <a:cs typeface="Calibri"/>
              </a:rPr>
              <a:t> </a:t>
            </a:r>
            <a:r>
              <a:rPr lang="en-US" sz="1800" i="1" err="1">
                <a:cs typeface="Calibri"/>
              </a:rPr>
              <a:t>ditissima</a:t>
            </a:r>
            <a:endParaRPr lang="en-US" sz="1800" i="1"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i="1">
                <a:cs typeface="Calibri"/>
              </a:rPr>
              <a:t>Cryptococcus </a:t>
            </a:r>
            <a:r>
              <a:rPr lang="en-US" sz="1800" i="1" err="1">
                <a:cs typeface="Calibri"/>
              </a:rPr>
              <a:t>fagisuga</a:t>
            </a:r>
            <a:endParaRPr lang="en-US" sz="1800" i="1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5" name="Content Placeholder 4" descr="Close-up of a tree bark with small red balls&#10;&#10;Description automatically generated">
            <a:extLst>
              <a:ext uri="{FF2B5EF4-FFF2-40B4-BE49-F238E27FC236}">
                <a16:creationId xmlns:a16="http://schemas.microsoft.com/office/drawing/2014/main" id="{C3F3FD89-4B67-5F32-FFB0-72BFC101D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0" r="1195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4740E2-0CA6-4529-1246-ABA95421CC01}"/>
              </a:ext>
            </a:extLst>
          </p:cNvPr>
          <p:cNvSpPr/>
          <p:nvPr/>
        </p:nvSpPr>
        <p:spPr>
          <a:xfrm>
            <a:off x="1062789" y="3073065"/>
            <a:ext cx="2556709" cy="10026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2BEE4-80CA-2E79-DB82-3CBB46DCA3F7}"/>
              </a:ext>
            </a:extLst>
          </p:cNvPr>
          <p:cNvSpPr txBox="1"/>
          <p:nvPr/>
        </p:nvSpPr>
        <p:spPr>
          <a:xfrm>
            <a:off x="651710" y="4286249"/>
            <a:ext cx="4198519" cy="1614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cs typeface="Calibri"/>
              </a:rPr>
              <a:t>Phytohormones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cs typeface="Calibri"/>
              </a:rPr>
              <a:t>Role in disease response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cs typeface="Calibri"/>
              </a:rPr>
              <a:t>Methyl </a:t>
            </a:r>
            <a:r>
              <a:rPr lang="en-US" err="1">
                <a:cs typeface="Calibri"/>
              </a:rPr>
              <a:t>jasmonate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cs typeface="Calibri"/>
              </a:rPr>
              <a:t>Salicylic acid</a:t>
            </a: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4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1571-B7A9-2120-32E8-5CF354F5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Design and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44D5-1EE4-9B89-2020-56A4218B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1311" cy="47423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Calibri"/>
                <a:cs typeface="Calibri"/>
              </a:rPr>
              <a:t>3 sites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Evelyn H. &amp; Albert D. Morse, Sr. Preserve (Alton, NH)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Kingman Farm (Madbury, NH)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Woodman Farm (Durham, NH)</a:t>
            </a:r>
          </a:p>
          <a:p>
            <a:r>
              <a:rPr lang="en-US">
                <a:ea typeface="Calibri"/>
                <a:cs typeface="Calibri"/>
              </a:rPr>
              <a:t>36 trees/site</a:t>
            </a:r>
          </a:p>
          <a:p>
            <a:r>
              <a:rPr lang="en-US">
                <a:ea typeface="Calibri"/>
                <a:cs typeface="Calibri"/>
              </a:rPr>
              <a:t>4 treatment classes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MJ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BTH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MJ+BTH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Control</a:t>
            </a:r>
          </a:p>
          <a:p>
            <a:r>
              <a:rPr lang="en-US">
                <a:ea typeface="Calibri"/>
                <a:cs typeface="Calibri"/>
              </a:rPr>
              <a:t>2 inoculation times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Dormant season (Ei)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Growing season (Li)</a:t>
            </a:r>
          </a:p>
        </p:txBody>
      </p:sp>
      <p:pic>
        <p:nvPicPr>
          <p:cNvPr id="4" name="Picture 3" descr="A map of a state with a location&#10;&#10;Description automatically generated">
            <a:extLst>
              <a:ext uri="{FF2B5EF4-FFF2-40B4-BE49-F238E27FC236}">
                <a16:creationId xmlns:a16="http://schemas.microsoft.com/office/drawing/2014/main" id="{E573C10C-B863-CD9B-0F9E-5074457A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11" y="-2006"/>
            <a:ext cx="6490151" cy="71226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07613C-6D4F-CEAE-86B9-04B5EE80BC7B}"/>
              </a:ext>
            </a:extLst>
          </p:cNvPr>
          <p:cNvSpPr/>
          <p:nvPr/>
        </p:nvSpPr>
        <p:spPr>
          <a:xfrm>
            <a:off x="7690184" y="4226091"/>
            <a:ext cx="330868" cy="3509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 state with red dots and blue dots&#10;&#10;Description automatically generated">
            <a:extLst>
              <a:ext uri="{FF2B5EF4-FFF2-40B4-BE49-F238E27FC236}">
                <a16:creationId xmlns:a16="http://schemas.microsoft.com/office/drawing/2014/main" id="{82A82722-C94C-630D-0C21-95033404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12" y="-2005"/>
            <a:ext cx="6490151" cy="71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8E51-48D2-0CBD-E694-196D259A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RESULTS: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80E60-7D32-3645-38E8-59151346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Total Early and Late Inoculation by Treatment, Inoculation, and Harvest Time</a:t>
            </a:r>
          </a:p>
        </p:txBody>
      </p:sp>
      <p:pic>
        <p:nvPicPr>
          <p:cNvPr id="5" name="Picture 4" descr="A drawing of a bug on a tree&#10;&#10;Description automatically generated">
            <a:extLst>
              <a:ext uri="{FF2B5EF4-FFF2-40B4-BE49-F238E27FC236}">
                <a16:creationId xmlns:a16="http://schemas.microsoft.com/office/drawing/2014/main" id="{9F3855E6-FFD0-C769-E743-ECFFE232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" r="350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585745-F05F-422A-1FE2-98C8B09EB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719" y="960438"/>
            <a:ext cx="5996375" cy="3741738"/>
          </a:xfrm>
        </p:spPr>
      </p:pic>
      <p:pic>
        <p:nvPicPr>
          <p:cNvPr id="5" name="Content Placeholder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D2E64AE-C80B-8F8B-2161-C28F2E97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4762500"/>
            <a:ext cx="6932613" cy="112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TotalEi, Treatment, Site</a:t>
            </a:r>
          </a:p>
        </p:txBody>
      </p:sp>
    </p:spTree>
    <p:extLst>
      <p:ext uri="{BB962C8B-B14F-4D97-AF65-F5344CB8AC3E}">
        <p14:creationId xmlns:p14="http://schemas.microsoft.com/office/powerpoint/2010/main" val="294793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92295-D807-543C-0BA2-FF64326DF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091" y="960438"/>
            <a:ext cx="6260042" cy="3756025"/>
          </a:xfrm>
        </p:spPr>
      </p:pic>
      <p:pic>
        <p:nvPicPr>
          <p:cNvPr id="5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80AE4A3-B115-5AD4-EDB6-EA72C586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4776788"/>
            <a:ext cx="6956425" cy="111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TotalLi, Treatment, Site</a:t>
            </a:r>
          </a:p>
        </p:txBody>
      </p:sp>
    </p:spTree>
    <p:extLst>
      <p:ext uri="{BB962C8B-B14F-4D97-AF65-F5344CB8AC3E}">
        <p14:creationId xmlns:p14="http://schemas.microsoft.com/office/powerpoint/2010/main" val="214500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785A6E5D-CB0B-1944-FF12-9E7C887BF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6383" y="960438"/>
            <a:ext cx="6249459" cy="3749675"/>
          </a:xfrm>
        </p:spPr>
      </p:pic>
      <p:pic>
        <p:nvPicPr>
          <p:cNvPr id="5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085FA4-8D06-8087-E3AF-FA757739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4794478"/>
            <a:ext cx="6943725" cy="1071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TotalEi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Treatment, Inoculation</a:t>
            </a:r>
          </a:p>
        </p:txBody>
      </p:sp>
    </p:spTree>
    <p:extLst>
      <p:ext uri="{BB962C8B-B14F-4D97-AF65-F5344CB8AC3E}">
        <p14:creationId xmlns:p14="http://schemas.microsoft.com/office/powerpoint/2010/main" val="396226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F8EBB05-E91B-851A-D744-1515232A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88" y="960438"/>
            <a:ext cx="6397625" cy="3838575"/>
          </a:xfrm>
        </p:spPr>
      </p:pic>
      <p:pic>
        <p:nvPicPr>
          <p:cNvPr id="5" name="Content Placeholder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73EBF07-D3E2-1A59-4EA6-DF913927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10" y="4857750"/>
            <a:ext cx="6978780" cy="103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Calibri"/>
                <a:cs typeface="Calibri"/>
              </a:rPr>
              <a:t>TotalLi</a:t>
            </a:r>
            <a:r>
              <a:rPr lang="en-US" sz="2600" kern="1200" dirty="0">
                <a:solidFill>
                  <a:srgbClr val="FFFFFF"/>
                </a:solidFill>
                <a:latin typeface="Calibri"/>
                <a:cs typeface="Calibri"/>
              </a:rPr>
              <a:t>, Treatment, </a:t>
            </a:r>
            <a:r>
              <a:rPr lang="en-US"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kern="1200" dirty="0">
                <a:solidFill>
                  <a:srgbClr val="FFFFFF"/>
                </a:solidFill>
                <a:latin typeface="Calibri"/>
                <a:cs typeface="Calibri"/>
              </a:rPr>
              <a:t>Inoculation</a:t>
            </a:r>
          </a:p>
          <a:p>
            <a:pPr algn="ctr"/>
            <a:endParaRPr lang="en-US" sz="1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5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CDA79E1-0385-BDC8-B874-34C1D3017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3791" y="960438"/>
            <a:ext cx="6236230" cy="3741738"/>
          </a:xfrm>
        </p:spPr>
      </p:pic>
      <p:pic>
        <p:nvPicPr>
          <p:cNvPr id="5" name="Content Placeholder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64FD308-3829-6645-976B-5566147E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4859180"/>
            <a:ext cx="6932613" cy="93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BBE7-D783-36D1-58C9-3495922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Calibri"/>
                <a:cs typeface="Calibri"/>
              </a:rPr>
              <a:t>TotalEi</a:t>
            </a:r>
            <a:r>
              <a:rPr lang="en-US" sz="2600" kern="1200">
                <a:solidFill>
                  <a:srgbClr val="FFFFFF"/>
                </a:solidFill>
                <a:latin typeface="Calibri"/>
                <a:cs typeface="Calibri"/>
              </a:rPr>
              <a:t>, Treatment,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kern="1200" err="1">
                <a:solidFill>
                  <a:srgbClr val="FFFFFF"/>
                </a:solidFill>
                <a:latin typeface="Calibri"/>
                <a:cs typeface="Calibri"/>
              </a:rPr>
              <a:t>Harvest.Time</a:t>
            </a:r>
          </a:p>
        </p:txBody>
      </p:sp>
    </p:spTree>
    <p:extLst>
      <p:ext uri="{BB962C8B-B14F-4D97-AF65-F5344CB8AC3E}">
        <p14:creationId xmlns:p14="http://schemas.microsoft.com/office/powerpoint/2010/main" val="193447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Phytohormone treatment of American beech across 3 sites in relation to Neonectria growth over dormant and growing season</vt:lpstr>
      <vt:lpstr>Intro</vt:lpstr>
      <vt:lpstr>Design and Methods</vt:lpstr>
      <vt:lpstr>RESULTS:</vt:lpstr>
      <vt:lpstr>TotalEi, Treatment, Site</vt:lpstr>
      <vt:lpstr>TotalLi, Treatment, Site</vt:lpstr>
      <vt:lpstr>TotalEi, Treatment, Inoculation</vt:lpstr>
      <vt:lpstr>TotalLi, Treatment,  Inoculation </vt:lpstr>
      <vt:lpstr>TotalEi, Treatment,  Harvest.Time</vt:lpstr>
      <vt:lpstr>TotalLi, Treatment,  Harvest.Time</vt:lpstr>
      <vt:lpstr>Conclusion: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</cp:revision>
  <dcterms:created xsi:type="dcterms:W3CDTF">2023-11-30T20:04:07Z</dcterms:created>
  <dcterms:modified xsi:type="dcterms:W3CDTF">2023-12-05T18:05:32Z</dcterms:modified>
</cp:coreProperties>
</file>